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9144000" cy="5143500" type="screen16x9"/>
  <p:notesSz cx="6858000" cy="9144000"/>
  <p:embeddedFontLs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Raleway" pitchFamily="2" charset="-52"/>
      <p:regular r:id="rId38"/>
      <p:bold r:id="rId39"/>
      <p:italic r:id="rId40"/>
      <p:boldItalic r:id="rId41"/>
    </p:embeddedFont>
    <p:embeddedFont>
      <p:font typeface="Rubik" panose="020B0604020202020204" charset="-79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j0Vf6EkxiLc2gEBV9LpIToYyG/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B7D91A-FCE0-4CCD-B32B-CCAB85A55CD1}">
  <a:tblStyle styleId="{C3B7D91A-FCE0-4CCD-B32B-CCAB85A55CD1}" styleName="Table_0">
    <a:wholeTbl>
      <a:tcTxStyle b="off" i="off">
        <a:font>
          <a:latin typeface="Helvetica"/>
          <a:ea typeface="Helvetica"/>
          <a:cs typeface="Helvetica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1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4" descr="Google Shape;22;p3"/>
          <p:cNvPicPr preferRelativeResize="0"/>
          <p:nvPr/>
        </p:nvPicPr>
        <p:blipFill rotWithShape="1">
          <a:blip r:embed="rId2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4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" name="Google Shape;20;p34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21" name="Google Shape;21;p34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4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34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4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3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34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34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34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3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_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43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11" name="Google Shape;111;p43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3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43"/>
          <p:cNvSpPr txBox="1">
            <a:spLocks noGrp="1"/>
          </p:cNvSpPr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" name="Google Shape;115;p43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43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43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4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TITLE_AND_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" name="Google Shape;121;p44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22" name="Google Shape;122;p44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4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4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4"/>
          <p:cNvSpPr txBox="1">
            <a:spLocks noGrp="1"/>
          </p:cNvSpPr>
          <p:nvPr>
            <p:ph type="body" idx="1"/>
          </p:nvPr>
        </p:nvSpPr>
        <p:spPr>
          <a:xfrm>
            <a:off x="724949" y="3161525"/>
            <a:ext cx="3300904" cy="759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44"/>
          <p:cNvSpPr txBox="1">
            <a:spLocks noGrp="1"/>
          </p:cNvSpPr>
          <p:nvPr>
            <p:ph type="body" idx="2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4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p44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44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44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44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_ONLY">
  <p:cSld name="CAPTION_ONLY">
    <p:bg>
      <p:bgPr>
        <a:solidFill>
          <a:srgbClr val="FFFFFF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5"/>
          <p:cNvSpPr txBox="1">
            <a:spLocks noGrp="1"/>
          </p:cNvSpPr>
          <p:nvPr>
            <p:ph type="body" idx="1"/>
          </p:nvPr>
        </p:nvSpPr>
        <p:spPr>
          <a:xfrm>
            <a:off x="724949" y="4372550"/>
            <a:ext cx="7697401" cy="46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defRPr sz="1300"/>
            </a:lvl1pPr>
          </a:lstStyle>
          <a:p>
            <a:endParaRPr/>
          </a:p>
        </p:txBody>
      </p:sp>
      <p:sp>
        <p:nvSpPr>
          <p:cNvPr id="134" name="Google Shape;134;p4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45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45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45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4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_NUMBER">
  <p:cSld name="BIG_NUMBER">
    <p:bg>
      <p:bgPr>
        <a:solidFill>
          <a:srgbClr val="1A9988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46"/>
          <p:cNvGrpSpPr/>
          <p:nvPr/>
        </p:nvGrpSpPr>
        <p:grpSpPr>
          <a:xfrm>
            <a:off x="830387" y="4169124"/>
            <a:ext cx="745775" cy="45836"/>
            <a:chOff x="-1" y="-2"/>
            <a:chExt cx="745773" cy="45834"/>
          </a:xfrm>
        </p:grpSpPr>
        <p:sp>
          <p:nvSpPr>
            <p:cNvPr id="141" name="Google Shape;141;p46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6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4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Raleway"/>
              <a:buNone/>
              <a:defRPr sz="8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4" name="Google Shape;144;p46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■"/>
              <a:defRPr sz="1300">
                <a:solidFill>
                  <a:srgbClr val="FFFFFF"/>
                </a:solidFill>
              </a:defRPr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●"/>
              <a:defRPr sz="1300">
                <a:solidFill>
                  <a:srgbClr val="FFFFFF"/>
                </a:solidFill>
              </a:defRPr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Char char="○"/>
              <a:defRPr sz="1300">
                <a:solidFill>
                  <a:srgbClr val="FFFFFF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4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46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7" name="Google Shape;147;p46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" name="Google Shape;148;p46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4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Google Shape;152;p47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" name="Google Shape;153;p47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" name="Google Shape;154;p47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5" name="Google Shape;155;p4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1">
  <p:cSld name="SECTION_HEADER_1">
    <p:bg>
      <p:bgPr>
        <a:solidFill>
          <a:srgbClr val="1A9988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8"/>
          <p:cNvSpPr txBox="1">
            <a:spLocks noGrp="1"/>
          </p:cNvSpPr>
          <p:nvPr>
            <p:ph type="title"/>
          </p:nvPr>
        </p:nvSpPr>
        <p:spPr>
          <a:xfrm>
            <a:off x="1308149" y="1318650"/>
            <a:ext cx="7110002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Raleway"/>
              <a:buNone/>
              <a:defRPr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8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59" name="Google Shape;159;p48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60" name="Google Shape;160;p48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_2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49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64" name="Google Shape;164;p49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9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49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" name="Google Shape;168;p49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49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0" name="Google Shape;170;p49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p49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 2">
    <p:bg>
      <p:bgPr>
        <a:solidFill>
          <a:srgbClr val="FFFFF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0"/>
          <p:cNvSpPr/>
          <p:nvPr/>
        </p:nvSpPr>
        <p:spPr>
          <a:xfrm>
            <a:off x="0" y="-1"/>
            <a:ext cx="9144000" cy="487802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50"/>
          <p:cNvGrpSpPr/>
          <p:nvPr/>
        </p:nvGrpSpPr>
        <p:grpSpPr>
          <a:xfrm>
            <a:off x="830391" y="1191254"/>
            <a:ext cx="745765" cy="45828"/>
            <a:chOff x="0" y="-1"/>
            <a:chExt cx="745764" cy="45827"/>
          </a:xfrm>
        </p:grpSpPr>
        <p:sp>
          <p:nvSpPr>
            <p:cNvPr id="175" name="Google Shape;175;p50"/>
            <p:cNvSpPr/>
            <p:nvPr/>
          </p:nvSpPr>
          <p:spPr>
            <a:xfrm rot="-5400000">
              <a:off x="536420" y="-163517"/>
              <a:ext cx="45827" cy="3728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0"/>
            <p:cNvSpPr/>
            <p:nvPr/>
          </p:nvSpPr>
          <p:spPr>
            <a:xfrm rot="-5400000">
              <a:off x="165092" y="-165093"/>
              <a:ext cx="45827" cy="376012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5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50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50"/>
          <p:cNvSpPr txBox="1">
            <a:spLocks noGrp="1"/>
          </p:cNvSpPr>
          <p:nvPr>
            <p:ph type="sldNum" idx="12"/>
          </p:nvPr>
        </p:nvSpPr>
        <p:spPr>
          <a:xfrm>
            <a:off x="8748189" y="4779026"/>
            <a:ext cx="336814" cy="33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0" name="Google Shape;180;p50"/>
          <p:cNvSpPr/>
          <p:nvPr/>
        </p:nvSpPr>
        <p:spPr>
          <a:xfrm>
            <a:off x="8280450" y="0"/>
            <a:ext cx="863401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1" name="Google Shape;181;p50"/>
          <p:cNvCxnSpPr/>
          <p:nvPr/>
        </p:nvCxnSpPr>
        <p:spPr>
          <a:xfrm>
            <a:off x="8598816" y="216349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2" name="Google Shape;182;p50"/>
          <p:cNvCxnSpPr/>
          <p:nvPr/>
        </p:nvCxnSpPr>
        <p:spPr>
          <a:xfrm>
            <a:off x="8598816" y="250138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50"/>
          <p:cNvCxnSpPr/>
          <p:nvPr/>
        </p:nvCxnSpPr>
        <p:spPr>
          <a:xfrm>
            <a:off x="8598816" y="283924"/>
            <a:ext cx="216301" cy="1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_COLUMN_TEXT">
  <p:cSld name="ONE_COLUMN_TEXT">
    <p:bg>
      <p:bgPr>
        <a:solidFill>
          <a:srgbClr val="FFFFFF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5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35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33" name="Google Shape;33;p35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5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" name="Google Shape;35;p3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" name="Google Shape;36;p35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7;p35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38;p35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3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5"/>
          <p:cNvSpPr txBox="1">
            <a:spLocks noGrp="1"/>
          </p:cNvSpPr>
          <p:nvPr>
            <p:ph type="body" idx="1"/>
          </p:nvPr>
        </p:nvSpPr>
        <p:spPr>
          <a:xfrm>
            <a:off x="721225" y="2781724"/>
            <a:ext cx="3300901" cy="1597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35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6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6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36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_HEADER" type="secHead">
  <p:cSld name="SECTION_HEADER">
    <p:bg>
      <p:bgPr>
        <a:solidFill>
          <a:srgbClr val="1A9988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7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48" name="Google Shape;48;p37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7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37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aleway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37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37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37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E9ED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37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">
  <p:cSld name="TITLE_AND_BODY 2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8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38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59" name="Google Shape;59;p38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8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38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" name="Google Shape;62;p38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38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" name="Google Shape;64;p38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3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38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">
  <p:cSld name="TITLE_AND_BODY_1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3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39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2" name="Google Shape;72;p39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3" name="Google Shape;73;p39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39"/>
          <p:cNvSpPr txBox="1">
            <a:spLocks noGrp="1"/>
          </p:cNvSpPr>
          <p:nvPr>
            <p:ph type="body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BODY_1_1">
  <p:cSld name="TITLE_AND_BODY_1_1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40" descr="Google Shape;65;p7"/>
          <p:cNvPicPr preferRelativeResize="0"/>
          <p:nvPr/>
        </p:nvPicPr>
        <p:blipFill rotWithShape="1">
          <a:blip r:embed="rId2">
            <a:alphaModFix/>
          </a:blip>
          <a:srcRect t="11971" b="11970"/>
          <a:stretch/>
        </p:blipFill>
        <p:spPr>
          <a:xfrm>
            <a:off x="0" y="487825"/>
            <a:ext cx="9144000" cy="46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0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0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40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1" name="Google Shape;81;p40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40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" name="Google Shape;83;p40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aleway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0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Lato"/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000" b="0" i="0" u="none" strike="noStrike" cap="none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AND_TWO_COLUMNS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1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p41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88" name="Google Shape;88;p41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1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" name="Google Shape;90;p41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41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p41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41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1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1pPr>
            <a:lvl2pPr marL="914400" lvl="1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2pPr>
            <a:lvl3pPr marL="1371600" lvl="2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■"/>
              <a:defRPr sz="1300"/>
            </a:lvl3pPr>
            <a:lvl4pPr marL="1828800" lvl="3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●"/>
              <a:defRPr sz="1300"/>
            </a:lvl4pPr>
            <a:lvl5pPr marL="2286000" lvl="4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Helvetica Neue"/>
              <a:buChar char="○"/>
              <a:defRPr sz="13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ONLY" type="titleOnly">
  <p:cSld name="TITLE_ONLY">
    <p:bg>
      <p:bgPr>
        <a:solidFill>
          <a:srgbClr val="FFFF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42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101" name="Google Shape;101;p42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2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4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42"/>
          <p:cNvCxnSpPr/>
          <p:nvPr/>
        </p:nvCxnSpPr>
        <p:spPr>
          <a:xfrm>
            <a:off x="8598816" y="216348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5" name="Google Shape;105;p42"/>
          <p:cNvCxnSpPr/>
          <p:nvPr/>
        </p:nvCxnSpPr>
        <p:spPr>
          <a:xfrm>
            <a:off x="8598816" y="250137"/>
            <a:ext cx="216304" cy="5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6" name="Google Shape;106;p42"/>
          <p:cNvCxnSpPr/>
          <p:nvPr/>
        </p:nvCxnSpPr>
        <p:spPr>
          <a:xfrm>
            <a:off x="8598816" y="283922"/>
            <a:ext cx="216304" cy="6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4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600"/>
              <a:buFont typeface="Raleway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2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3" descr="Google Shape;10;p2"/>
          <p:cNvPicPr preferRelativeResize="0"/>
          <p:nvPr/>
        </p:nvPicPr>
        <p:blipFill rotWithShape="1">
          <a:blip r:embed="rId19">
            <a:alphaModFix/>
          </a:blip>
          <a:srcRect t="21799" b="23590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33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oogle Shape;8;p33"/>
          <p:cNvGrpSpPr/>
          <p:nvPr/>
        </p:nvGrpSpPr>
        <p:grpSpPr>
          <a:xfrm>
            <a:off x="830387" y="1191250"/>
            <a:ext cx="745775" cy="45836"/>
            <a:chOff x="-1" y="-2"/>
            <a:chExt cx="745773" cy="45834"/>
          </a:xfrm>
        </p:grpSpPr>
        <p:sp>
          <p:nvSpPr>
            <p:cNvPr id="9" name="Google Shape;9;p33"/>
            <p:cNvSpPr/>
            <p:nvPr/>
          </p:nvSpPr>
          <p:spPr>
            <a:xfrm rot="-54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33"/>
            <p:cNvSpPr/>
            <p:nvPr/>
          </p:nvSpPr>
          <p:spPr>
            <a:xfrm rot="-54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E9EDE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1;p33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/>
          </a:p>
        </p:txBody>
      </p:sp>
      <p:sp>
        <p:nvSpPr>
          <p:cNvPr id="12" name="Google Shape;12;p33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 </a:t>
            </a:r>
            <a:r>
              <a:rPr lang="ru-RU" sz="6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/>
          </a:p>
        </p:txBody>
      </p:sp>
      <p:sp>
        <p:nvSpPr>
          <p:cNvPr id="13" name="Google Shape;13;p33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Raleway"/>
              <a:buNone/>
            </a:pPr>
            <a:r>
              <a:rPr lang="ru-RU" sz="6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/>
          </a:p>
        </p:txBody>
      </p:sp>
      <p:sp>
        <p:nvSpPr>
          <p:cNvPr id="14" name="Google Shape;14;p33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  <a:defRPr sz="42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" name="Google Shape;15;p33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Google Shape;16;p33"/>
          <p:cNvSpPr txBox="1">
            <a:spLocks noGrp="1"/>
          </p:cNvSpPr>
          <p:nvPr>
            <p:ph type="sldNum" idx="1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reqbin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ct val="76363"/>
              <a:buFont typeface="Raleway"/>
              <a:buNone/>
            </a:pPr>
            <a:r>
              <a:rPr lang="ru-RU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>
                <a:solidFill>
                  <a:srgbClr val="F1C232"/>
                </a:solidFill>
              </a:rPr>
              <a:t>/&gt;</a:t>
            </a: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endParaRPr sz="5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 b="0"/>
              <a:t>Школа программирования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200"/>
              <a:t>teachmeskills.com</a:t>
            </a:r>
            <a:endParaRPr/>
          </a:p>
        </p:txBody>
      </p:sp>
      <p:pic>
        <p:nvPicPr>
          <p:cNvPr id="189" name="Google Shape;189;p1" descr="Google Shape;17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050400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0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Заголовки</a:t>
            </a:r>
            <a:br>
              <a:rPr lang="ru-RU"/>
            </a:br>
            <a:br>
              <a:rPr lang="ru-RU" sz="1200" b="0"/>
            </a:br>
            <a:r>
              <a:rPr lang="ru-RU" sz="1200" b="0">
                <a:solidFill>
                  <a:srgbClr val="000000"/>
                </a:solidFill>
              </a:rPr>
              <a:t>Заголовки</a:t>
            </a:r>
            <a:r>
              <a:rPr lang="ru-RU" sz="1200" b="0"/>
              <a:t> (headers) </a:t>
            </a:r>
            <a:r>
              <a:rPr lang="ru-RU" sz="1200" b="0">
                <a:solidFill>
                  <a:srgbClr val="000000"/>
                </a:solidFill>
              </a:rPr>
              <a:t> — это пары "имя: значение", которые передаются в каждом HTTP-запросе и ответе. Они содержат служебную информацию: метаданные о запросе, клиенте, сервере, формате данных, условиях работы и др.</a:t>
            </a:r>
            <a:br>
              <a:rPr lang="ru-RU" sz="1200" b="0"/>
            </a:br>
            <a:endParaRPr sz="1200" b="0"/>
          </a:p>
        </p:txBody>
      </p:sp>
      <p:pic>
        <p:nvPicPr>
          <p:cNvPr id="247" name="Google Shape;247;p1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Примеры</a:t>
            </a:r>
            <a:br>
              <a:rPr lang="ru-RU"/>
            </a:br>
            <a:br>
              <a:rPr lang="ru-RU" sz="1200" b="0"/>
            </a:br>
            <a:r>
              <a:rPr lang="ru-RU" sz="1200" b="0">
                <a:solidFill>
                  <a:srgbClr val="000000"/>
                </a:solidFill>
              </a:rPr>
              <a:t>Заголовки могут быть стандартные и пользовательские (например, X-Request-Id).</a:t>
            </a:r>
            <a:br>
              <a:rPr lang="ru-RU" sz="1200" b="0">
                <a:solidFill>
                  <a:srgbClr val="000000"/>
                </a:solidFill>
              </a:rPr>
            </a:br>
            <a:endParaRPr sz="1200" b="0">
              <a:solidFill>
                <a:srgbClr val="000000"/>
              </a:solidFill>
            </a:endParaRPr>
          </a:p>
        </p:txBody>
      </p:sp>
      <p:pic>
        <p:nvPicPr>
          <p:cNvPr id="253" name="Google Shape;253;p1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4" name="Google Shape;254;p11"/>
          <p:cNvGraphicFramePr/>
          <p:nvPr/>
        </p:nvGraphicFramePr>
        <p:xfrm>
          <a:off x="730722" y="2472856"/>
          <a:ext cx="7983900" cy="2485030"/>
        </p:xfrm>
        <a:graphic>
          <a:graphicData uri="http://schemas.openxmlformats.org/drawingml/2006/table">
            <a:tbl>
              <a:tblPr>
                <a:noFill/>
                <a:tableStyleId>{C3B7D91A-FCE0-4CCD-B32B-CCAB85A55CD1}</a:tableStyleId>
              </a:tblPr>
              <a:tblGrid>
                <a:gridCol w="266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1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1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7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Заголовок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Назначение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Пример значения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Content-Type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Формат содержимого (тела)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application/json, text/html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Accept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Какие форматы данных клиент хочет получить в ответе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application/json, text/plain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3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Authorization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Данные для авторизации (токены, логин/пароль)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Bearer abcdef..., Basic QWxhZGRpbjpvcGVuIHNlc2FtZQ==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3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User-Agent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Информация о клиенте (браузер, приложение)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Mozilla/5.0 (Windows NT 10.0; Win64; x64)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Cookie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Куки пользователя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sessionid=12345; lang=ru</a:t>
                      </a:r>
                      <a:endParaRPr sz="9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Cache-Control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Управление кэшированием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no-cache, max-age=3600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3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Location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Адрес для перенаправления (ответы 3xx)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https://example.com/login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Content-Length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Длина содержимого в байтах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1234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Date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Дата и время создания ответа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Tue, 04 Jun 2024 12:00:00 GMT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39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Referer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Откуда пришёл запрос (URL страницы-источника)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https://google.com/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70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Host</a:t>
                      </a:r>
                      <a:endParaRPr/>
                    </a:p>
                  </a:txBody>
                  <a:tcPr marL="13425" marR="13425" marT="6700" marB="67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Имя хоста (домен)</a:t>
                      </a:r>
                      <a:endParaRPr/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Raleway"/>
                        <a:buNone/>
                      </a:pPr>
                      <a:r>
                        <a:rPr lang="ru-RU" sz="900" b="0" i="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api.example.com</a:t>
                      </a:r>
                      <a:endParaRPr sz="9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13425" marR="13425" marT="6700" marB="67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2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Статусные коды </a:t>
            </a:r>
            <a:br>
              <a:rPr lang="ru-RU"/>
            </a:br>
            <a:br>
              <a:rPr lang="ru-RU" sz="1200" b="0"/>
            </a:br>
            <a:r>
              <a:rPr lang="ru-RU" sz="1200" b="0">
                <a:solidFill>
                  <a:srgbClr val="000000"/>
                </a:solidFill>
              </a:rPr>
              <a:t>Статусный код — это трёхзначное число, возвращаемое сервером в ответ на запрос.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Они делятся на группы по первой цифре. Основные группы:</a:t>
            </a:r>
            <a:br>
              <a:rPr lang="ru-RU" sz="1200" b="0">
                <a:solidFill>
                  <a:srgbClr val="000000"/>
                </a:solidFill>
              </a:rPr>
            </a:br>
            <a:br>
              <a:rPr lang="ru-RU" sz="1200" b="0">
                <a:solidFill>
                  <a:srgbClr val="000000"/>
                </a:solidFill>
              </a:rPr>
            </a:br>
            <a:endParaRPr sz="1200" b="0">
              <a:solidFill>
                <a:srgbClr val="000000"/>
              </a:solidFill>
            </a:endParaRPr>
          </a:p>
        </p:txBody>
      </p:sp>
      <p:pic>
        <p:nvPicPr>
          <p:cNvPr id="260" name="Google Shape;260;p12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1" name="Google Shape;261;p12"/>
          <p:cNvGraphicFramePr/>
          <p:nvPr/>
        </p:nvGraphicFramePr>
        <p:xfrm>
          <a:off x="763324" y="2801892"/>
          <a:ext cx="5796500" cy="1491750"/>
        </p:xfrm>
        <a:graphic>
          <a:graphicData uri="http://schemas.openxmlformats.org/drawingml/2006/table">
            <a:tbl>
              <a:tblPr>
                <a:noFill/>
                <a:tableStyleId>{C3B7D91A-FCE0-4CCD-B32B-CCAB85A55CD1}</a:tableStyleId>
              </a:tblPr>
              <a:tblGrid>
                <a:gridCol w="289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8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8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Диапазон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Назначение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6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1xx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Информационные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6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2xx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Успешные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6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3xx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Перенаправления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6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4xx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Ошибки клиента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6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5xx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Ошибки сервера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3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Самые важные коды и их значения</a:t>
            </a:r>
            <a:br>
              <a:rPr lang="ru-RU"/>
            </a:br>
            <a:br>
              <a:rPr lang="ru-RU" sz="1200" b="0"/>
            </a:br>
            <a:r>
              <a:rPr lang="ru-RU" sz="1200" b="0">
                <a:solidFill>
                  <a:srgbClr val="000000"/>
                </a:solidFill>
              </a:rPr>
              <a:t>2xx — Успех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200 OK — Запрос успешно обработан (стандартный успешный ответ).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201 Created — Успешно создан новый ресурс (чаще всего POST).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202 Accepted — Запрос принят, но обработка ещё не завершена.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204 No Content — Успешно, но тело ответа отсутствует.</a:t>
            </a:r>
            <a:br>
              <a:rPr lang="ru-RU" sz="1200" b="0">
                <a:solidFill>
                  <a:srgbClr val="000000"/>
                </a:solidFill>
              </a:rPr>
            </a:b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3xx — Перенаправления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301 Moved Permanently — Ресурс навсегда перемещён (редирект).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302 Found — Временно перемещён (временный редирект).</a:t>
            </a:r>
            <a:br>
              <a:rPr lang="ru-RU" sz="1200" b="0">
                <a:solidFill>
                  <a:srgbClr val="000000"/>
                </a:solidFill>
              </a:rPr>
            </a:br>
            <a:r>
              <a:rPr lang="ru-RU" sz="1200" b="0">
                <a:solidFill>
                  <a:srgbClr val="000000"/>
                </a:solidFill>
              </a:rPr>
              <a:t>304 Not Modified — Кэшированный контент не изменился, можно использовать локальную копию.</a:t>
            </a:r>
            <a:endParaRPr sz="1200" b="0"/>
          </a:p>
        </p:txBody>
      </p:sp>
      <p:pic>
        <p:nvPicPr>
          <p:cNvPr id="267" name="Google Shape;267;p1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4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856686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Самые важные коды и их значения</a:t>
            </a:r>
            <a:br>
              <a:rPr lang="ru-RU"/>
            </a:br>
            <a:br>
              <a:rPr lang="ru-RU" sz="1200" b="0"/>
            </a:br>
            <a:r>
              <a:rPr lang="ru-RU" sz="1300" b="0">
                <a:solidFill>
                  <a:srgbClr val="000000"/>
                </a:solidFill>
              </a:rPr>
              <a:t>4xx — Ошибки клиента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400 Bad Request — Некорректный запрос, неверный формат или параметры.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401 Unauthorized — Необходима авторизация (например, не передан токен).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403 Forbidden — Доступ запрещён (авторизация есть, прав нет).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404 Not Found — Ресурс не найден по указанному URL.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405 Method Not Allowed — Этот метод (например, DELETE) не разрешён для ресурса.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409 Conflict — Конфликт (например, попытка создать уже существующий ресурс).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429 Too Many Requests — Слишком много запросов (ограничение по частоте).</a:t>
            </a:r>
            <a:endParaRPr sz="1200" b="0"/>
          </a:p>
        </p:txBody>
      </p:sp>
      <p:pic>
        <p:nvPicPr>
          <p:cNvPr id="273" name="Google Shape;273;p14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5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856686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Самые важные коды и их значения</a:t>
            </a:r>
            <a:br>
              <a:rPr lang="ru-RU"/>
            </a:br>
            <a:br>
              <a:rPr lang="ru-RU" sz="1200" b="0"/>
            </a:br>
            <a:r>
              <a:rPr lang="ru-RU" sz="1300" b="0">
                <a:solidFill>
                  <a:srgbClr val="000000"/>
                </a:solidFill>
              </a:rPr>
              <a:t>5xx — Ошибки сервера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500 Internal Server Error — Внутренняя ошибка сервера.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502 Bad Gateway — Ошибка шлюза (промежуточный сервер не получил корректный ответ).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503 Service Unavailable — Сервис временно недоступен (например, техническое обслуживание).</a:t>
            </a:r>
            <a:br>
              <a:rPr lang="ru-RU" sz="1300" b="0">
                <a:solidFill>
                  <a:srgbClr val="000000"/>
                </a:solidFill>
              </a:rPr>
            </a:br>
            <a:r>
              <a:rPr lang="ru-RU" sz="1300" b="0">
                <a:solidFill>
                  <a:srgbClr val="000000"/>
                </a:solidFill>
              </a:rPr>
              <a:t>504 Gateway Timeout — Таймаут шлюза (сервер слишком долго не отвечает).</a:t>
            </a:r>
            <a:endParaRPr sz="1200" b="0"/>
          </a:p>
        </p:txBody>
      </p:sp>
      <p:pic>
        <p:nvPicPr>
          <p:cNvPr id="279" name="Google Shape;279;p1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6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HTTP-протокол. Типы запросов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Заголовки, статусные коды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JSON. Структура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Тело запроса и ответа</a:t>
            </a:r>
            <a:endParaRPr/>
          </a:p>
        </p:txBody>
      </p:sp>
      <p:pic>
        <p:nvPicPr>
          <p:cNvPr id="285" name="Google Shape;285;p16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6"/>
          <p:cNvSpPr/>
          <p:nvPr/>
        </p:nvSpPr>
        <p:spPr>
          <a:xfrm rot="5400000">
            <a:off x="855443" y="2462096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7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Что такое JSON?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JSON (JavaScript Object Notation) — это популярный, человекочитаемый текстовый формат обмена данными.</a:t>
            </a:r>
            <a:br>
              <a:rPr lang="ru-RU" sz="1200" b="0"/>
            </a:br>
            <a:r>
              <a:rPr lang="ru-RU" sz="1200" b="0"/>
              <a:t>Используется для передачи информации между сервером и клиентом почти во всех современных веб- и мобильных приложениях.</a:t>
            </a:r>
            <a:br>
              <a:rPr lang="ru-RU" sz="1200" b="0"/>
            </a:br>
            <a:r>
              <a:rPr lang="ru-RU" sz="1200" b="0"/>
              <a:t>Прост в чтении и написании.</a:t>
            </a:r>
            <a:br>
              <a:rPr lang="ru-RU" sz="1200" b="0"/>
            </a:br>
            <a:r>
              <a:rPr lang="ru-RU" sz="1200" b="0"/>
              <a:t>Легко парсится на разных языках (Kotlin, Python, Java, JavaScript и др.).</a:t>
            </a:r>
            <a:br>
              <a:rPr lang="ru-RU" sz="1200" b="0"/>
            </a:br>
            <a:r>
              <a:rPr lang="ru-RU" sz="1200" b="0"/>
              <a:t>Основан на синтаксисе объектов JavaScript, но не зависит от JS.</a:t>
            </a:r>
            <a:endParaRPr sz="1200" b="0"/>
          </a:p>
        </p:txBody>
      </p:sp>
      <p:pic>
        <p:nvPicPr>
          <p:cNvPr id="292" name="Google Shape;292;p1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ct val="100000"/>
              <a:buFont typeface="Raleway"/>
              <a:buNone/>
            </a:pPr>
            <a:r>
              <a:rPr lang="ru-RU" sz="1900"/>
              <a:t>Основные элементы структуры JSON</a:t>
            </a:r>
            <a:br>
              <a:rPr lang="ru-RU"/>
            </a:br>
            <a:br>
              <a:rPr lang="ru-RU" sz="1200" b="0"/>
            </a:br>
            <a:r>
              <a:rPr lang="ru-RU" sz="1300" b="0"/>
              <a:t>Объекты</a:t>
            </a:r>
            <a:br>
              <a:rPr lang="ru-RU" sz="1300" b="0"/>
            </a:br>
            <a:r>
              <a:rPr lang="ru-RU" sz="1300" b="0"/>
              <a:t>	Обозначаются фигурными скобками { ... }</a:t>
            </a:r>
            <a:br>
              <a:rPr lang="ru-RU" sz="1300" b="0"/>
            </a:br>
            <a:r>
              <a:rPr lang="ru-RU" sz="1300" b="0"/>
              <a:t>	Состоят из пар "ключ: значение"</a:t>
            </a:r>
            <a:br>
              <a:rPr lang="ru-RU" sz="1300" b="0"/>
            </a:br>
            <a:r>
              <a:rPr lang="ru-RU" sz="1300" b="0"/>
              <a:t>	Ключи — всегда строки в двойных кавычках ("key")</a:t>
            </a:r>
            <a:br>
              <a:rPr lang="ru-RU" sz="1300" b="0"/>
            </a:br>
            <a:br>
              <a:rPr lang="ru-RU" sz="1300" b="0"/>
            </a:br>
            <a:r>
              <a:rPr lang="ru-RU" sz="1300" b="0"/>
              <a:t>{</a:t>
            </a:r>
            <a:br>
              <a:rPr lang="ru-RU" sz="1300" b="0"/>
            </a:br>
            <a:r>
              <a:rPr lang="ru-RU" sz="1300" b="0"/>
              <a:t>  "name": "Alice",</a:t>
            </a:r>
            <a:br>
              <a:rPr lang="ru-RU" sz="1300" b="0"/>
            </a:br>
            <a:r>
              <a:rPr lang="ru-RU" sz="1300" b="0"/>
              <a:t>  "age": 25,</a:t>
            </a:r>
            <a:br>
              <a:rPr lang="ru-RU" sz="1300" b="0"/>
            </a:br>
            <a:r>
              <a:rPr lang="ru-RU" sz="1300" b="0"/>
              <a:t>  "isAdmin": false</a:t>
            </a:r>
            <a:br>
              <a:rPr lang="ru-RU" sz="1300" b="0"/>
            </a:br>
            <a:r>
              <a:rPr lang="ru-RU" sz="1300" b="0"/>
              <a:t>}</a:t>
            </a:r>
            <a:br>
              <a:rPr lang="ru-RU" sz="1300" b="0"/>
            </a:br>
            <a:br>
              <a:rPr lang="ru-RU" sz="1300" b="0"/>
            </a:br>
            <a:r>
              <a:rPr lang="ru-RU" sz="1300" b="0"/>
              <a:t>Массивы</a:t>
            </a:r>
            <a:br>
              <a:rPr lang="ru-RU" sz="1300" b="0"/>
            </a:br>
            <a:r>
              <a:rPr lang="ru-RU" sz="1300" b="0"/>
              <a:t>	Обозначаются квадратными скобками [ ... ]</a:t>
            </a:r>
            <a:br>
              <a:rPr lang="ru-RU" sz="1300" b="0"/>
            </a:br>
            <a:r>
              <a:rPr lang="ru-RU" sz="1300" b="0"/>
              <a:t>	Содержат упорядоченный список значений</a:t>
            </a:r>
            <a:br>
              <a:rPr lang="ru-RU" sz="1300" b="0"/>
            </a:br>
            <a:r>
              <a:rPr lang="ru-RU" sz="1300" b="0"/>
              <a:t>{</a:t>
            </a:r>
            <a:br>
              <a:rPr lang="ru-RU" sz="1300" b="0"/>
            </a:br>
            <a:r>
              <a:rPr lang="ru-RU" sz="1300" b="0"/>
              <a:t>  "tags": ["android", "kotlin", "json"]</a:t>
            </a:r>
            <a:br>
              <a:rPr lang="ru-RU" sz="1300" b="0"/>
            </a:br>
            <a:r>
              <a:rPr lang="ru-RU" sz="1300" b="0"/>
              <a:t>}</a:t>
            </a:r>
            <a:br>
              <a:rPr lang="ru-RU" sz="1200" b="0"/>
            </a:br>
            <a:endParaRPr sz="1200" b="0"/>
          </a:p>
        </p:txBody>
      </p:sp>
      <p:pic>
        <p:nvPicPr>
          <p:cNvPr id="298" name="Google Shape;298;p1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9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Типы данных</a:t>
            </a:r>
            <a:br>
              <a:rPr lang="ru-RU"/>
            </a:br>
            <a:br>
              <a:rPr lang="ru-RU" sz="1300" b="0"/>
            </a:br>
            <a:br>
              <a:rPr lang="ru-RU" sz="1200" b="0"/>
            </a:br>
            <a:endParaRPr sz="1200" b="0"/>
          </a:p>
        </p:txBody>
      </p:sp>
      <p:pic>
        <p:nvPicPr>
          <p:cNvPr id="304" name="Google Shape;304;p19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05" name="Google Shape;305;p19"/>
          <p:cNvGraphicFramePr/>
          <p:nvPr/>
        </p:nvGraphicFramePr>
        <p:xfrm>
          <a:off x="834090" y="2091193"/>
          <a:ext cx="5010150" cy="2596300"/>
        </p:xfrm>
        <a:graphic>
          <a:graphicData uri="http://schemas.openxmlformats.org/drawingml/2006/table">
            <a:tbl>
              <a:tblPr>
                <a:noFill/>
                <a:tableStyleId>{C3B7D91A-FCE0-4CCD-B32B-CCAB85A55CD1}</a:tableStyleId>
              </a:tblPr>
              <a:tblGrid>
                <a:gridCol w="1670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0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8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Тип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Пример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Описание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8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Строка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"hello"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В двойных кавычках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8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Число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42, 3.14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Целое или с точкой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52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Булевое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true, false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Helvetica Neue"/>
                        <a:buNone/>
                      </a:pP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78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Объект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{ "a": 1 }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В фигурных скобках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78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Массив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[1, 2, 3]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В квадратных скобках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78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null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null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300"/>
                        <a:buFont typeface="Helvetica Neue"/>
                        <a:buNone/>
                      </a:pPr>
                      <a:r>
                        <a:rPr lang="ru-RU" sz="1300" b="0" u="none" strike="noStrike" cap="none">
                          <a:solidFill>
                            <a:srgbClr val="1A1A1A"/>
                          </a:solidFill>
                        </a:rPr>
                        <a:t>Пустое значение</a:t>
                      </a:r>
                      <a:endParaRPr sz="1300" b="0" i="0" u="none" strike="noStrike" cap="none">
                        <a:solidFill>
                          <a:srgbClr val="1A1A1A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29000" marR="29000" marT="14500" marB="145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900"/>
              <a:buFont typeface="Raleway"/>
              <a:buNone/>
            </a:pPr>
            <a:r>
              <a:rPr lang="ru-RU"/>
              <a:t>курс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r>
              <a:rPr lang="ru-RU"/>
              <a:t>Android разработчик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4200"/>
              <a:buFont typeface="Raleway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500"/>
              <a:buFont typeface="Raleway"/>
              <a:buNone/>
            </a:pPr>
            <a:r>
              <a:rPr lang="ru-RU"/>
              <a:t>Занятие 28. Network. 1 часть</a:t>
            </a:r>
            <a:endParaRPr/>
          </a:p>
        </p:txBody>
      </p:sp>
      <p:pic>
        <p:nvPicPr>
          <p:cNvPr id="195" name="Google Shape;195;p2" descr="Google Shape;18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725" y="1109650"/>
            <a:ext cx="1885951" cy="22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0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Типы данных</a:t>
            </a:r>
            <a:br>
              <a:rPr lang="ru-RU"/>
            </a:br>
            <a:br>
              <a:rPr lang="ru-RU" sz="1300" b="0"/>
            </a:br>
            <a:r>
              <a:rPr lang="ru-RU" sz="1300" b="0"/>
              <a:t>Вложенность</a:t>
            </a:r>
            <a:br>
              <a:rPr lang="ru-RU" sz="1300" b="0"/>
            </a:br>
            <a:r>
              <a:rPr lang="ru-RU" sz="1300" b="0"/>
              <a:t>JSON-объекты и массивы могут вкладываться друг в друга:</a:t>
            </a:r>
            <a:br>
              <a:rPr lang="ru-RU" sz="1300" b="0"/>
            </a:br>
            <a:br>
              <a:rPr lang="ru-RU" sz="1300" b="0"/>
            </a:br>
            <a:r>
              <a:rPr lang="ru-RU" sz="1300" b="0"/>
              <a:t>{</a:t>
            </a:r>
            <a:br>
              <a:rPr lang="ru-RU" sz="1300" b="0"/>
            </a:br>
            <a:r>
              <a:rPr lang="ru-RU" sz="1300" b="0"/>
              <a:t>  "user": {</a:t>
            </a:r>
            <a:br>
              <a:rPr lang="ru-RU" sz="1300" b="0"/>
            </a:br>
            <a:r>
              <a:rPr lang="ru-RU" sz="1300" b="0"/>
              <a:t>    "name": "Bob",</a:t>
            </a:r>
            <a:br>
              <a:rPr lang="ru-RU" sz="1300" b="0"/>
            </a:br>
            <a:r>
              <a:rPr lang="ru-RU" sz="1300" b="0"/>
              <a:t>    "contacts": {</a:t>
            </a:r>
            <a:br>
              <a:rPr lang="ru-RU" sz="1300" b="0"/>
            </a:br>
            <a:r>
              <a:rPr lang="ru-RU" sz="1300" b="0"/>
              <a:t>      "email": "bob@mail.com",</a:t>
            </a:r>
            <a:br>
              <a:rPr lang="ru-RU" sz="1300" b="0"/>
            </a:br>
            <a:r>
              <a:rPr lang="ru-RU" sz="1300" b="0"/>
              <a:t>      "phone": "+123456789"</a:t>
            </a:r>
            <a:br>
              <a:rPr lang="ru-RU" sz="1300" b="0"/>
            </a:br>
            <a:r>
              <a:rPr lang="ru-RU" sz="1300" b="0"/>
              <a:t>    }</a:t>
            </a:r>
            <a:br>
              <a:rPr lang="ru-RU" sz="1300" b="0"/>
            </a:br>
            <a:r>
              <a:rPr lang="ru-RU" sz="1300" b="0"/>
              <a:t>  },</a:t>
            </a:r>
            <a:br>
              <a:rPr lang="ru-RU" sz="1300" b="0"/>
            </a:br>
            <a:r>
              <a:rPr lang="ru-RU" sz="1300" b="0"/>
              <a:t>  "skills": ["kotlin", "android", "rest"]</a:t>
            </a:r>
            <a:br>
              <a:rPr lang="ru-RU" sz="1300" b="0"/>
            </a:br>
            <a:r>
              <a:rPr lang="ru-RU" sz="1300" b="0"/>
              <a:t>}</a:t>
            </a:r>
            <a:br>
              <a:rPr lang="ru-RU" sz="1300" b="0"/>
            </a:br>
            <a:endParaRPr sz="1200" b="0"/>
          </a:p>
        </p:txBody>
      </p:sp>
      <p:pic>
        <p:nvPicPr>
          <p:cNvPr id="311" name="Google Shape;311;p2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Проверка и работа с JSON</a:t>
            </a:r>
            <a:br>
              <a:rPr lang="ru-RU"/>
            </a:br>
            <a:br>
              <a:rPr lang="ru-RU" sz="1300" b="0"/>
            </a:br>
            <a:r>
              <a:rPr lang="ru-RU" sz="1300" b="0"/>
              <a:t>Проверить и отформатировать JSON можно на сайте https://jsonlint.com/ или https://jsoneditoronline.org/</a:t>
            </a:r>
            <a:br>
              <a:rPr lang="ru-RU" sz="1300" b="0"/>
            </a:br>
            <a:r>
              <a:rPr lang="ru-RU" sz="1300" b="0"/>
              <a:t>Для сериализации/десериализации в коде используются библиотеки:</a:t>
            </a:r>
            <a:br>
              <a:rPr lang="ru-RU" sz="1300" b="0"/>
            </a:br>
            <a:r>
              <a:rPr lang="ru-RU" sz="1300" b="0"/>
              <a:t>Kotlin: kotlinx.serialization, Gson, Moshi</a:t>
            </a:r>
            <a:br>
              <a:rPr lang="ru-RU" sz="1300" b="0"/>
            </a:br>
            <a:r>
              <a:rPr lang="ru-RU" sz="1300" b="0"/>
              <a:t>Плагины: Json to data class</a:t>
            </a:r>
            <a:br>
              <a:rPr lang="ru-RU" sz="1300" b="0"/>
            </a:br>
            <a:br>
              <a:rPr lang="ru-RU" sz="1300" b="0"/>
            </a:br>
            <a:r>
              <a:rPr lang="ru-RU" sz="1300" b="0"/>
              <a:t>Смотрим примеры.</a:t>
            </a:r>
            <a:endParaRPr sz="1200" b="0"/>
          </a:p>
        </p:txBody>
      </p:sp>
      <p:pic>
        <p:nvPicPr>
          <p:cNvPr id="317" name="Google Shape;317;p21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2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HTTP-протокол. Типы запросов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Заголовки, статусные коды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JSON. Структура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Тело запроса и ответа</a:t>
            </a:r>
            <a:endParaRPr/>
          </a:p>
        </p:txBody>
      </p:sp>
      <p:pic>
        <p:nvPicPr>
          <p:cNvPr id="323" name="Google Shape;323;p22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2"/>
          <p:cNvSpPr/>
          <p:nvPr/>
        </p:nvSpPr>
        <p:spPr>
          <a:xfrm rot="5400000">
            <a:off x="830841" y="2715870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Тело запроса и ответа</a:t>
            </a:r>
            <a:br>
              <a:rPr lang="ru-RU"/>
            </a:br>
            <a:br>
              <a:rPr lang="ru-RU" sz="1200" b="0"/>
            </a:br>
            <a:r>
              <a:rPr lang="ru-RU" sz="1200" b="1"/>
              <a:t>Тело запроса (request body)</a:t>
            </a:r>
            <a:r>
              <a:rPr lang="ru-RU" sz="1200"/>
              <a:t> — используется в POST/PUT для передачи данных.</a:t>
            </a:r>
            <a:br>
              <a:rPr lang="ru-RU" sz="1200" b="0"/>
            </a:br>
            <a:r>
              <a:rPr lang="ru-RU" sz="1200"/>
              <a:t>Пример тела POST-запроса:</a:t>
            </a:r>
            <a:br>
              <a:rPr lang="ru-RU" sz="1200" b="0"/>
            </a:br>
            <a:r>
              <a:rPr lang="ru-RU" sz="1200" b="0"/>
              <a:t>{</a:t>
            </a:r>
            <a:br>
              <a:rPr lang="ru-RU" sz="1200" b="0"/>
            </a:br>
            <a:r>
              <a:rPr lang="ru-RU" sz="1200" b="0"/>
              <a:t>  "title": "Новость дня",</a:t>
            </a:r>
            <a:br>
              <a:rPr lang="ru-RU" sz="1200" b="0"/>
            </a:br>
            <a:r>
              <a:rPr lang="ru-RU" sz="1200" b="0"/>
              <a:t>  "content": "Сегодня было солнечно и ясно."</a:t>
            </a:r>
            <a:br>
              <a:rPr lang="ru-RU" sz="1200" b="0"/>
            </a:br>
            <a:r>
              <a:rPr lang="ru-RU" sz="1200" b="0"/>
              <a:t>}</a:t>
            </a:r>
            <a:br>
              <a:rPr lang="ru-RU" sz="1200" b="0"/>
            </a:br>
            <a:br>
              <a:rPr lang="ru-RU" sz="1200" b="0"/>
            </a:br>
            <a:r>
              <a:rPr lang="ru-RU" sz="1200" b="1"/>
              <a:t>Тело ответа (response body)</a:t>
            </a:r>
            <a:r>
              <a:rPr lang="ru-RU" sz="1200"/>
              <a:t> — содержит результат выполнения запроса.</a:t>
            </a:r>
            <a:br>
              <a:rPr lang="ru-RU" sz="1200"/>
            </a:br>
            <a:r>
              <a:rPr lang="ru-RU" sz="1200" b="1"/>
              <a:t>Пример тела ответа:</a:t>
            </a:r>
            <a:br>
              <a:rPr lang="ru-RU" sz="1200" b="1"/>
            </a:br>
            <a:br>
              <a:rPr lang="ru-RU" sz="1200" b="0"/>
            </a:br>
            <a:r>
              <a:rPr lang="ru-RU" sz="1200" b="0"/>
              <a:t>{</a:t>
            </a:r>
            <a:br>
              <a:rPr lang="ru-RU" sz="1200" b="0"/>
            </a:br>
            <a:r>
              <a:rPr lang="ru-RU" sz="1200" b="0"/>
              <a:t>  "success": true,</a:t>
            </a:r>
            <a:br>
              <a:rPr lang="ru-RU" sz="1200" b="0"/>
            </a:br>
            <a:r>
              <a:rPr lang="ru-RU" sz="1200" b="0"/>
              <a:t>  "message": "Новость успешно добавлена."</a:t>
            </a:r>
            <a:br>
              <a:rPr lang="ru-RU" sz="1200" b="0"/>
            </a:br>
            <a:r>
              <a:rPr lang="ru-RU" sz="1200" b="0"/>
              <a:t>}</a:t>
            </a:r>
            <a:br>
              <a:rPr lang="ru-RU" sz="1200" b="0"/>
            </a:br>
            <a:endParaRPr sz="1200" b="0"/>
          </a:p>
        </p:txBody>
      </p:sp>
      <p:pic>
        <p:nvPicPr>
          <p:cNvPr id="330" name="Google Shape;330;p23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5"/>
          <p:cNvSpPr txBox="1">
            <a:spLocks noGrp="1"/>
          </p:cNvSpPr>
          <p:nvPr>
            <p:ph type="body" idx="1"/>
          </p:nvPr>
        </p:nvSpPr>
        <p:spPr>
          <a:xfrm>
            <a:off x="3435648" y="2121149"/>
            <a:ext cx="2272704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41"/>
              <a:buNone/>
            </a:pPr>
            <a:r>
              <a:rPr lang="ru-RU" sz="3041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Практика</a:t>
            </a:r>
            <a:endParaRPr sz="3041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42" name="Google Shape;342;p25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 dirty="0"/>
              <a:t>Задачи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 dirty="0"/>
              <a:t>Задача 1: Выполнить POST-запрос через </a:t>
            </a:r>
            <a:r>
              <a:rPr lang="ru-RU" u="sng" dirty="0">
                <a:solidFill>
                  <a:schemeClr val="hlink"/>
                </a:solidFill>
                <a:hlinkClick r:id="rId3"/>
              </a:rPr>
              <a:t>https://reqbin.com/</a:t>
            </a:r>
            <a:r>
              <a:rPr lang="ru-RU" dirty="0"/>
              <a:t>:</a:t>
            </a:r>
            <a:br>
              <a:rPr lang="ru-RU" dirty="0"/>
            </a:br>
            <a:r>
              <a:rPr lang="ru-RU" dirty="0"/>
              <a:t>Используя публичные </a:t>
            </a:r>
            <a:r>
              <a:rPr lang="en-US" dirty="0" err="1"/>
              <a:t>api</a:t>
            </a:r>
            <a:r>
              <a:rPr lang="en-US" dirty="0"/>
              <a:t> </a:t>
            </a:r>
            <a:r>
              <a:rPr lang="ru-RU" sz="2800" dirty="0"/>
              <a:t>https://github.com/public-apis/public-apis?tab=readme-ov-file#index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 dirty="0"/>
          </a:p>
          <a:p>
            <a:pPr marL="97455" lvl="0" indent="-97455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aleway"/>
              <a:buNone/>
            </a:pPr>
            <a:endParaRPr b="0" i="1"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Raleway"/>
              <a:buNone/>
            </a:pPr>
            <a:r>
              <a:rPr lang="ru-RU" dirty="0"/>
              <a:t> </a:t>
            </a:r>
            <a:endParaRPr dirty="0"/>
          </a:p>
        </p:txBody>
      </p:sp>
      <p:pic>
        <p:nvPicPr>
          <p:cNvPr id="348" name="Google Shape;348;p26" descr="Google Shape;20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 dirty="0"/>
              <a:t>Задачи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 dirty="0"/>
              <a:t>Задача 2: Реализовать любой запрос из публичного API</a:t>
            </a:r>
            <a:br>
              <a:rPr lang="ru-RU" dirty="0"/>
            </a:br>
            <a:r>
              <a:rPr lang="ru-RU" b="0" dirty="0"/>
              <a:t> </a:t>
            </a:r>
            <a:endParaRPr b="0" i="1" dirty="0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 sz="1200" dirty="0"/>
              <a:t>Используя </a:t>
            </a:r>
            <a:r>
              <a:rPr lang="ru-RU" sz="1200" dirty="0" err="1"/>
              <a:t>UrlConnection</a:t>
            </a:r>
            <a:br>
              <a:rPr lang="ru-RU" sz="1200" dirty="0"/>
            </a:br>
            <a:r>
              <a:rPr lang="ru-RU" sz="1200" dirty="0"/>
              <a:t>https://github.com/public-apis/public-apis?tab=readme-ov-file#index</a:t>
            </a:r>
            <a:endParaRPr sz="1200" dirty="0"/>
          </a:p>
        </p:txBody>
      </p:sp>
      <p:pic>
        <p:nvPicPr>
          <p:cNvPr id="354" name="Google Shape;354;p2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3: Реализовать любой запрос из публичного API c использованием ApiKey</a:t>
            </a:r>
            <a:br>
              <a:rPr lang="ru-RU"/>
            </a:br>
            <a:r>
              <a:rPr lang="ru-RU" b="0"/>
              <a:t> </a:t>
            </a:r>
            <a:endParaRPr b="0" i="1"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 sz="1200"/>
              <a:t>Используя UrlConnection</a:t>
            </a:r>
            <a:br>
              <a:rPr lang="ru-RU" sz="1200"/>
            </a:br>
            <a:r>
              <a:rPr lang="ru-RU" sz="1200"/>
              <a:t>https://github.com/public-apis/public-apis?tab=readme-ov-file#index</a:t>
            </a:r>
            <a:endParaRPr sz="1200"/>
          </a:p>
        </p:txBody>
      </p:sp>
      <p:pic>
        <p:nvPicPr>
          <p:cNvPr id="360" name="Google Shape;360;p2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9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body" idx="1"/>
          </p:nvPr>
        </p:nvSpPr>
        <p:spPr>
          <a:xfrm>
            <a:off x="2625299" y="2121149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 fontScale="925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-RU"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Домашнее задание</a:t>
            </a:r>
            <a:endParaRPr/>
          </a:p>
        </p:txBody>
      </p:sp>
      <p:pic>
        <p:nvPicPr>
          <p:cNvPr id="367" name="Google Shape;367;p29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0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None/>
            </a:pPr>
            <a:r>
              <a:rPr lang="ru-RU"/>
              <a:t>Задачи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aleway"/>
              <a:buNone/>
            </a:pPr>
            <a:r>
              <a:rPr lang="ru-RU"/>
              <a:t>Задача 1: </a:t>
            </a:r>
            <a:r>
              <a:rPr lang="ru-RU" sz="1200"/>
              <a:t>Приложение с запросами</a:t>
            </a:r>
            <a:endParaRPr sz="1521"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Raleway"/>
              <a:buNone/>
            </a:pPr>
            <a:br>
              <a:rPr lang="ru-RU" sz="1300"/>
            </a:br>
            <a:r>
              <a:rPr lang="ru-RU" sz="1300"/>
              <a:t>Используя публичный API из списка https://github.com/public-apis/public-apis?tab=readme-ov-file#index</a:t>
            </a:r>
            <a:br>
              <a:rPr lang="ru-RU" sz="1300"/>
            </a:br>
            <a:r>
              <a:rPr lang="ru-RU" sz="1300"/>
              <a:t>Создайте список, наполняющийся из ответа с сервера, и по нажатию на элемент передавайте его id и отображайте информацию полученную из ответа</a:t>
            </a:r>
            <a:br>
              <a:rPr lang="ru-RU" sz="1300"/>
            </a:br>
            <a:r>
              <a:rPr lang="ru-RU" sz="1300"/>
              <a:t>Например:</a:t>
            </a:r>
            <a:br>
              <a:rPr lang="ru-RU" sz="1300"/>
            </a:br>
            <a:r>
              <a:rPr lang="ru-RU" sz="1300"/>
              <a:t>GET books</a:t>
            </a:r>
            <a:br>
              <a:rPr lang="ru-RU" sz="1300"/>
            </a:br>
            <a:r>
              <a:rPr lang="ru-RU" sz="1300"/>
              <a:t>GET books/{id=1}</a:t>
            </a:r>
            <a:br>
              <a:rPr lang="ru-RU" sz="1300"/>
            </a:br>
            <a:endParaRPr/>
          </a:p>
        </p:txBody>
      </p:sp>
      <p:pic>
        <p:nvPicPr>
          <p:cNvPr id="373" name="Google Shape;373;p30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 b="1" i="0" u="none" strike="noStrike" cap="non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Агенда занятия</a:t>
            </a:r>
            <a:endParaRPr sz="1300" b="1" i="0" u="none" strike="noStrike" cap="none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3"/>
          <p:cNvSpPr txBox="1">
            <a:spLocks noGrp="1"/>
          </p:cNvSpPr>
          <p:nvPr>
            <p:ph type="body" idx="1"/>
          </p:nvPr>
        </p:nvSpPr>
        <p:spPr>
          <a:xfrm>
            <a:off x="730721" y="1941072"/>
            <a:ext cx="5113487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b="0" i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HTTP-протокол. Типы запросов</a:t>
            </a:r>
            <a:endParaRPr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b="0" i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Заголовки, статусные коды</a:t>
            </a:r>
            <a:endParaRPr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b="0" i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JSON. Структура</a:t>
            </a:r>
            <a:endParaRPr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b="0" i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Тело запроса и ответа</a:t>
            </a:r>
            <a:endParaRPr/>
          </a:p>
        </p:txBody>
      </p:sp>
      <p:pic>
        <p:nvPicPr>
          <p:cNvPr id="202" name="Google Shape;202;p3" descr="Google Shape;1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1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Raleway"/>
              <a:buNone/>
            </a:pPr>
            <a:r>
              <a:rPr lang="ru-RU" sz="1300"/>
              <a:t>Q&amp;A</a:t>
            </a:r>
            <a:endParaRPr/>
          </a:p>
        </p:txBody>
      </p:sp>
      <p:sp>
        <p:nvSpPr>
          <p:cNvPr id="379" name="Google Shape;379;p31"/>
          <p:cNvSpPr txBox="1">
            <a:spLocks noGrp="1"/>
          </p:cNvSpPr>
          <p:nvPr>
            <p:ph type="body" idx="1"/>
          </p:nvPr>
        </p:nvSpPr>
        <p:spPr>
          <a:xfrm>
            <a:off x="2625299" y="2576034"/>
            <a:ext cx="3893402" cy="90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</a:pPr>
            <a:r>
              <a:rPr lang="ru-RU" sz="39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Ваши вопросы</a:t>
            </a:r>
            <a:endParaRPr/>
          </a:p>
        </p:txBody>
      </p:sp>
      <p:pic>
        <p:nvPicPr>
          <p:cNvPr id="380" name="Google Shape;380;p31" descr="Google Shape;524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099" cy="29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Raleway"/>
              <a:buNone/>
            </a:pPr>
            <a:r>
              <a:rPr lang="ru-RU" sz="4800">
                <a:solidFill>
                  <a:srgbClr val="000000"/>
                </a:solidFill>
              </a:rPr>
              <a:t>Спасибо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Raleway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200"/>
              <a:buFont typeface="Raleway"/>
              <a:buNone/>
            </a:pPr>
            <a:r>
              <a:rPr lang="ru-RU" sz="1200">
                <a:solidFill>
                  <a:srgbClr val="F1C232"/>
                </a:solidFill>
              </a:rPr>
              <a:t>&lt;</a:t>
            </a:r>
            <a:r>
              <a:rPr lang="ru-RU">
                <a:solidFill>
                  <a:srgbClr val="1A1A1A"/>
                </a:solidFill>
              </a:rPr>
              <a:t>TeachMeSkills</a:t>
            </a:r>
            <a:r>
              <a:rPr lang="ru-RU" sz="1200">
                <a:solidFill>
                  <a:srgbClr val="F1C232"/>
                </a:solidFill>
              </a:rPr>
              <a:t>/&gt;</a:t>
            </a:r>
            <a:endParaRPr/>
          </a:p>
        </p:txBody>
      </p:sp>
      <p:pic>
        <p:nvPicPr>
          <p:cNvPr id="386" name="Google Shape;386;p32" descr="Google Shape;530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450" y="1122424"/>
            <a:ext cx="1885951" cy="228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/>
              <a:t>HTTP-протокол. Типы запросов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Заголовки, статусные коды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JSON. Структура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Тело запроса и ответа</a:t>
            </a:r>
            <a:endParaRPr/>
          </a:p>
        </p:txBody>
      </p:sp>
      <p:pic>
        <p:nvPicPr>
          <p:cNvPr id="208" name="Google Shape;208;p4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"/>
          <p:cNvSpPr/>
          <p:nvPr/>
        </p:nvSpPr>
        <p:spPr>
          <a:xfrm rot="5400000">
            <a:off x="855443" y="1952545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HTTP и HTTPS</a:t>
            </a:r>
            <a:br>
              <a:rPr lang="ru-RU"/>
            </a:br>
            <a:br>
              <a:rPr lang="ru-RU" sz="1200" b="0"/>
            </a:br>
            <a:r>
              <a:rPr lang="ru-RU" sz="1200" b="0"/>
              <a:t>HTTP (HyperText Transfer Protocol) — это протокол передачи данных между клиентом (браузер, мобильное приложение, программа) и сервером (сайт, API).</a:t>
            </a:r>
            <a:br>
              <a:rPr lang="ru-RU" sz="1200" b="0"/>
            </a:br>
            <a:r>
              <a:rPr lang="ru-RU" sz="1200" b="0"/>
              <a:t>- Он работает по принципу "запрос-ответ": клиент отправляет запрос, сервер отвечает.</a:t>
            </a:r>
            <a:br>
              <a:rPr lang="ru-RU" sz="1200" b="0"/>
            </a:br>
            <a:r>
              <a:rPr lang="ru-RU" sz="1200" b="0"/>
              <a:t>HTTP — текстовый, человекочитаемый протокол.</a:t>
            </a:r>
            <a:br>
              <a:rPr lang="ru-RU" sz="1200" b="0"/>
            </a:br>
            <a:br>
              <a:rPr lang="ru-RU" sz="1200" b="0"/>
            </a:br>
            <a:r>
              <a:rPr lang="ru-RU" sz="1200" b="0"/>
              <a:t>HTTPS (HTTP Secure) — это тот же HTTP, но "зашифрованный" с помощью SSL/TLS.</a:t>
            </a:r>
            <a:br>
              <a:rPr lang="ru-RU" sz="1200" b="0"/>
            </a:br>
            <a:r>
              <a:rPr lang="ru-RU" sz="1200" b="0"/>
              <a:t>- Все данные между клиентом и сервером шифруются, чтобы никто не мог их перехватить или подменить. - Используется для безопасности (банки, логины, любые приватные данные).</a:t>
            </a:r>
            <a:br>
              <a:rPr lang="ru-RU" sz="1200" b="0"/>
            </a:br>
            <a:r>
              <a:rPr lang="ru-RU" sz="1200" b="0"/>
              <a:t>Признаки HTTPS: - URL начинается с https:// - В браузере обычно есть "замочек" в адресной строке</a:t>
            </a:r>
            <a:br>
              <a:rPr lang="ru-RU" sz="1200" b="0"/>
            </a:br>
            <a:endParaRPr sz="1200" b="0"/>
          </a:p>
        </p:txBody>
      </p:sp>
      <p:pic>
        <p:nvPicPr>
          <p:cNvPr id="215" name="Google Shape;215;p5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lang="ru-RU" sz="1900"/>
              <a:t>Методы (типы) HTTP-запросов</a:t>
            </a:r>
            <a:br>
              <a:rPr lang="ru-RU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21" name="Google Shape;221;p6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2" name="Google Shape;222;p6"/>
          <p:cNvGraphicFramePr/>
          <p:nvPr/>
        </p:nvGraphicFramePr>
        <p:xfrm>
          <a:off x="763325" y="2019631"/>
          <a:ext cx="6885850" cy="2681563"/>
        </p:xfrm>
        <a:graphic>
          <a:graphicData uri="http://schemas.openxmlformats.org/drawingml/2006/table">
            <a:tbl>
              <a:tblPr>
                <a:noFill/>
                <a:tableStyleId>{C3B7D91A-FCE0-4CCD-B32B-CCAB85A55CD1}</a:tableStyleId>
              </a:tblPr>
              <a:tblGrid>
                <a:gridCol w="228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4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Метод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Назначение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Пример использования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GET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Получить данные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Получить список товаров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POST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Создать новый ресурс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Зарегистрировать пользователя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PUT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Полностью заменить ресурс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Полностью обновить данные профиля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PATCH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Частично изменить ресурс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Изменить только email пользователя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5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DELETE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Удалить ресурс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Helvetica Neue"/>
                        <a:buNone/>
                      </a:pPr>
                      <a:r>
                        <a:rPr lang="ru-RU" sz="1200" b="0" u="none" strike="noStrike" cap="none">
                          <a:solidFill>
                            <a:srgbClr val="000000"/>
                          </a:solidFill>
                        </a:rPr>
                        <a:t>Удалить аккаунт</a:t>
                      </a:r>
                      <a:endParaRPr sz="1200" b="0" i="0" u="none" strike="noStrike" cap="none">
                        <a:solidFill>
                          <a:srgbClr val="000000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33825" marR="33825" marT="16925" marB="169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Примеры</a:t>
            </a:r>
            <a:br>
              <a:rPr lang="ru-RU"/>
            </a:br>
            <a:br>
              <a:rPr lang="ru-RU" sz="1200" b="0"/>
            </a:br>
            <a:r>
              <a:rPr lang="ru-RU" sz="1300"/>
              <a:t>GET</a:t>
            </a:r>
            <a:r>
              <a:rPr lang="ru-RU" sz="1300" b="0"/>
              <a:t> </a:t>
            </a:r>
            <a:r>
              <a:rPr lang="ru-RU" sz="1300" b="0" i="1"/>
              <a:t>/users </a:t>
            </a:r>
            <a:r>
              <a:rPr lang="ru-RU" sz="1300" b="0"/>
              <a:t>Получить всех пользователей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GET</a:t>
            </a:r>
            <a:r>
              <a:rPr lang="ru-RU" sz="1300" b="0"/>
              <a:t> </a:t>
            </a:r>
            <a:r>
              <a:rPr lang="ru-RU" sz="1300" b="0" i="1"/>
              <a:t>/users/5 </a:t>
            </a:r>
            <a:r>
              <a:rPr lang="ru-RU" sz="1300" b="0"/>
              <a:t>Получить пользователя с id=5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POST</a:t>
            </a:r>
            <a:r>
              <a:rPr lang="ru-RU" sz="1300" b="0"/>
              <a:t> </a:t>
            </a:r>
            <a:r>
              <a:rPr lang="ru-RU" sz="1300" b="0" i="1"/>
              <a:t>/users </a:t>
            </a:r>
            <a:r>
              <a:rPr lang="ru-RU" sz="1300" b="0"/>
              <a:t>Создать нового пользователя</a:t>
            </a:r>
            <a:br>
              <a:rPr lang="ru-RU" sz="1300" b="0"/>
            </a:br>
            <a:r>
              <a:rPr lang="ru-RU" sz="1300" b="0"/>
              <a:t>(тело запроса обычно содержит данные пользователя)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PUT</a:t>
            </a:r>
            <a:r>
              <a:rPr lang="ru-RU" sz="1300" b="0"/>
              <a:t> </a:t>
            </a:r>
            <a:r>
              <a:rPr lang="ru-RU" sz="1300" b="0" i="1"/>
              <a:t>/users/5</a:t>
            </a:r>
            <a:r>
              <a:rPr lang="ru-RU" sz="1300" b="0"/>
              <a:t> Полностью заменить данные пользователя с id=5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PATCH</a:t>
            </a:r>
            <a:r>
              <a:rPr lang="ru-RU" sz="1300" b="0"/>
              <a:t> </a:t>
            </a:r>
            <a:r>
              <a:rPr lang="ru-RU" sz="1300" b="0" i="1"/>
              <a:t>/users/5 </a:t>
            </a:r>
            <a:r>
              <a:rPr lang="ru-RU" sz="1300" b="0"/>
              <a:t>Изменить только отдельные поля пользователя с id=5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DELETE</a:t>
            </a:r>
            <a:r>
              <a:rPr lang="ru-RU" sz="1300" b="0"/>
              <a:t> </a:t>
            </a:r>
            <a:r>
              <a:rPr lang="ru-RU" sz="1300" b="0" i="1"/>
              <a:t>/users/5 </a:t>
            </a:r>
            <a:r>
              <a:rPr lang="ru-RU" sz="1300" b="0"/>
              <a:t>Удалить пользователя с id=5</a:t>
            </a: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28" name="Google Shape;228;p7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8"/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aleway"/>
              <a:buNone/>
            </a:pPr>
            <a:r>
              <a:rPr lang="ru-RU" sz="1900"/>
              <a:t>Важные детали</a:t>
            </a:r>
            <a:br>
              <a:rPr lang="ru-RU"/>
            </a:br>
            <a:br>
              <a:rPr lang="ru-RU" sz="1200" b="0"/>
            </a:br>
            <a:br>
              <a:rPr lang="ru-RU" sz="1300" b="0"/>
            </a:br>
            <a:r>
              <a:rPr lang="ru-RU" sz="1300"/>
              <a:t>GET-запросы </a:t>
            </a:r>
            <a:r>
              <a:rPr lang="ru-RU" sz="1300" b="0"/>
              <a:t>обычно не содержат тела (body), только параметры в URL.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POST/PUT/PATCH-запросы </a:t>
            </a:r>
            <a:r>
              <a:rPr lang="ru-RU" sz="1300" b="0"/>
              <a:t>почти всегда содержат тело (JSON, XML, form-data).</a:t>
            </a:r>
            <a:br>
              <a:rPr lang="ru-RU" sz="1300" b="0"/>
            </a:br>
            <a:br>
              <a:rPr lang="ru-RU" sz="1300" b="0"/>
            </a:br>
            <a:r>
              <a:rPr lang="ru-RU" sz="1300"/>
              <a:t>DELETE </a:t>
            </a:r>
            <a:r>
              <a:rPr lang="ru-RU" sz="1300" b="0"/>
              <a:t>может быть без тела, но иногда API поддерживает удаление с телом (редко).</a:t>
            </a:r>
            <a:br>
              <a:rPr lang="ru-RU" sz="1300" b="0"/>
            </a:br>
            <a:br>
              <a:rPr lang="ru-RU" sz="1200" b="0"/>
            </a:br>
            <a:br>
              <a:rPr lang="ru-RU" sz="1200" b="0"/>
            </a:br>
            <a:endParaRPr sz="1200" b="0"/>
          </a:p>
        </p:txBody>
      </p:sp>
      <p:pic>
        <p:nvPicPr>
          <p:cNvPr id="234" name="Google Shape;234;p8" descr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0725" y="1165327"/>
            <a:ext cx="1836704" cy="99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9"/>
          <p:cNvSpPr txBox="1">
            <a:spLocks noGrp="1"/>
          </p:cNvSpPr>
          <p:nvPr>
            <p:ph type="body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rm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200">
                <a:latin typeface="Raleway"/>
                <a:ea typeface="Raleway"/>
                <a:cs typeface="Raleway"/>
                <a:sym typeface="Raleway"/>
              </a:rPr>
              <a:t>HTTP-протокол. Типы запросов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ru-RU"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Заголовки, статусные коды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JSON. Структура</a:t>
            </a:r>
            <a:endParaRPr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/>
              <a:t>Тело запроса и ответа</a:t>
            </a:r>
            <a:endParaRPr/>
          </a:p>
        </p:txBody>
      </p:sp>
      <p:pic>
        <p:nvPicPr>
          <p:cNvPr id="240" name="Google Shape;240;p9" descr="Google Shape;43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5" y="1057275"/>
            <a:ext cx="1943101" cy="3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9"/>
          <p:cNvSpPr/>
          <p:nvPr/>
        </p:nvSpPr>
        <p:spPr>
          <a:xfrm rot="5400000">
            <a:off x="854321" y="2222890"/>
            <a:ext cx="112204" cy="107104"/>
          </a:xfrm>
          <a:prstGeom prst="triangle">
            <a:avLst>
              <a:gd name="adj" fmla="val 50000"/>
            </a:avLst>
          </a:prstGeom>
          <a:solidFill>
            <a:srgbClr val="1A1A1A"/>
          </a:solidFill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9EDE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E9EDEE"/>
      </a:dk1>
      <a:lt1>
        <a:srgbClr val="E9EDEE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1586</Words>
  <Application>Microsoft Office PowerPoint</Application>
  <PresentationFormat>Экран (16:9)</PresentationFormat>
  <Paragraphs>158</Paragraphs>
  <Slides>31</Slides>
  <Notes>31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7" baseType="lpstr">
      <vt:lpstr>Lato</vt:lpstr>
      <vt:lpstr>Arial</vt:lpstr>
      <vt:lpstr>Raleway</vt:lpstr>
      <vt:lpstr>Helvetica Neue</vt:lpstr>
      <vt:lpstr>Rubik</vt:lpstr>
      <vt:lpstr>Streamline</vt:lpstr>
      <vt:lpstr>&lt;TeachMeSkills/&gt;      Школа программирования teachmeskills.com</vt:lpstr>
      <vt:lpstr>курс Android разработчик  Занятие 28. Network. 1 часть</vt:lpstr>
      <vt:lpstr>Агенда занятия</vt:lpstr>
      <vt:lpstr>Презентация PowerPoint</vt:lpstr>
      <vt:lpstr>HTTP и HTTPS  HTTP (HyperText Transfer Protocol) — это протокол передачи данных между клиентом (браузер, мобильное приложение, программа) и сервером (сайт, API). - Он работает по принципу "запрос-ответ": клиент отправляет запрос, сервер отвечает. HTTP — текстовый, человекочитаемый протокол.  HTTPS (HTTP Secure) — это тот же HTTP, но "зашифрованный" с помощью SSL/TLS. - Все данные между клиентом и сервером шифруются, чтобы никто не мог их перехватить или подменить. - Используется для безопасности (банки, логины, любые приватные данные). Признаки HTTPS: - URL начинается с https:// - В браузере обычно есть "замочек" в адресной строке </vt:lpstr>
      <vt:lpstr>Методы (типы) HTTP-запросов   </vt:lpstr>
      <vt:lpstr>Примеры  GET /users Получить всех пользователей  GET /users/5 Получить пользователя с id=5  POST /users Создать нового пользователя (тело запроса обычно содержит данные пользователя)  PUT /users/5 Полностью заменить данные пользователя с id=5  PATCH /users/5 Изменить только отдельные поля пользователя с id=5  DELETE /users/5 Удалить пользователя с id=5  </vt:lpstr>
      <vt:lpstr>Важные детали   GET-запросы обычно не содержат тела (body), только параметры в URL.  POST/PUT/PATCH-запросы почти всегда содержат тело (JSON, XML, form-data).  DELETE может быть без тела, но иногда API поддерживает удаление с телом (редко).   </vt:lpstr>
      <vt:lpstr>Презентация PowerPoint</vt:lpstr>
      <vt:lpstr>Заголовки  Заголовки (headers)  — это пары "имя: значение", которые передаются в каждом HTTP-запросе и ответе. Они содержат служебную информацию: метаданные о запросе, клиенте, сервере, формате данных, условиях работы и др. </vt:lpstr>
      <vt:lpstr>Примеры  Заголовки могут быть стандартные и пользовательские (например, X-Request-Id). </vt:lpstr>
      <vt:lpstr>Статусные коды   Статусный код — это трёхзначное число, возвращаемое сервером в ответ на запрос. Они делятся на группы по первой цифре. Основные группы:  </vt:lpstr>
      <vt:lpstr>Самые важные коды и их значения  2xx — Успех 200 OK — Запрос успешно обработан (стандартный успешный ответ). 201 Created — Успешно создан новый ресурс (чаще всего POST). 202 Accepted — Запрос принят, но обработка ещё не завершена. 204 No Content — Успешно, но тело ответа отсутствует.  3xx — Перенаправления 301 Moved Permanently — Ресурс навсегда перемещён (редирект). 302 Found — Временно перемещён (временный редирект). 304 Not Modified — Кэшированный контент не изменился, можно использовать локальную копию.</vt:lpstr>
      <vt:lpstr>Самые важные коды и их значения  4xx — Ошибки клиента 400 Bad Request — Некорректный запрос, неверный формат или параметры. 401 Unauthorized — Необходима авторизация (например, не передан токен). 403 Forbidden — Доступ запрещён (авторизация есть, прав нет). 404 Not Found — Ресурс не найден по указанному URL. 405 Method Not Allowed — Этот метод (например, DELETE) не разрешён для ресурса. 409 Conflict — Конфликт (например, попытка создать уже существующий ресурс). 429 Too Many Requests — Слишком много запросов (ограничение по частоте).</vt:lpstr>
      <vt:lpstr>Самые важные коды и их значения  5xx — Ошибки сервера 500 Internal Server Error — Внутренняя ошибка сервера. 502 Bad Gateway — Ошибка шлюза (промежуточный сервер не получил корректный ответ). 503 Service Unavailable — Сервис временно недоступен (например, техническое обслуживание). 504 Gateway Timeout — Таймаут шлюза (сервер слишком долго не отвечает).</vt:lpstr>
      <vt:lpstr>Презентация PowerPoint</vt:lpstr>
      <vt:lpstr>Что такое JSON?  JSON (JavaScript Object Notation) — это популярный, человекочитаемый текстовый формат обмена данными. Используется для передачи информации между сервером и клиентом почти во всех современных веб- и мобильных приложениях. Прост в чтении и написании. Легко парсится на разных языках (Kotlin, Python, Java, JavaScript и др.). Основан на синтаксисе объектов JavaScript, но не зависит от JS.</vt:lpstr>
      <vt:lpstr>Основные элементы структуры JSON  Объекты  Обозначаются фигурными скобками { ... }  Состоят из пар "ключ: значение"  Ключи — всегда строки в двойных кавычках ("key")  {   "name": "Alice",   "age": 25,   "isAdmin": false }  Массивы  Обозначаются квадратными скобками [ ... ]  Содержат упорядоченный список значений {   "tags": ["android", "kotlin", "json"] } </vt:lpstr>
      <vt:lpstr>Типы данных   </vt:lpstr>
      <vt:lpstr>Типы данных  Вложенность JSON-объекты и массивы могут вкладываться друг в друга:  {   "user": {     "name": "Bob",     "contacts": {       "email": "bob@mail.com",       "phone": "+123456789"     }   },   "skills": ["kotlin", "android", "rest"] } </vt:lpstr>
      <vt:lpstr>Проверка и работа с JSON  Проверить и отформатировать JSON можно на сайте https://jsonlint.com/ или https://jsoneditoronline.org/ Для сериализации/десериализации в коде используются библиотеки: Kotlin: kotlinx.serialization, Gson, Moshi Плагины: Json to data class  Смотрим примеры.</vt:lpstr>
      <vt:lpstr>Презентация PowerPoint</vt:lpstr>
      <vt:lpstr>Тело запроса и ответа  Тело запроса (request body) — используется в POST/PUT для передачи данных. Пример тела POST-запроса: {   "title": "Новость дня",   "content": "Сегодня было солнечно и ясно." }  Тело ответа (response body) — содержит результат выполнения запроса. Пример тела ответа:  {   "success": true,   "message": "Новость успешно добавлена." } </vt:lpstr>
      <vt:lpstr>Презентация PowerPoint</vt:lpstr>
      <vt:lpstr>Задачи Задача 1: Выполнить POST-запрос через https://reqbin.com/: Используя публичные api https://github.com/public-apis/public-apis?tab=readme-ov-file#index    </vt:lpstr>
      <vt:lpstr>Задачи Задача 2: Реализовать любой запрос из публичного API   Используя UrlConnection https://github.com/public-apis/public-apis?tab=readme-ov-file#index</vt:lpstr>
      <vt:lpstr>Задачи Задача 3: Реализовать любой запрос из публичного API c использованием ApiKey   Используя UrlConnection https://github.com/public-apis/public-apis?tab=readme-ov-file#index</vt:lpstr>
      <vt:lpstr>Q&amp;A</vt:lpstr>
      <vt:lpstr>Задачи Задача 1: Приложение с запросами  Используя публичный API из списка https://github.com/public-apis/public-apis?tab=readme-ov-file#index Создайте список, наполняющийся из ответа с сервера, и по нажатию на элемент передавайте его id и отображайте информацию полученную из ответа Например: GET books GET books/{id=1} </vt:lpstr>
      <vt:lpstr>Q&amp;A</vt:lpstr>
      <vt:lpstr>Спасибо   &lt;TeachMeSkills/&gt;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&lt;TeachMeSkills/&gt;      Школа программирования teachmeskills.com</dc:title>
  <cp:lastModifiedBy>Родион Дубанов</cp:lastModifiedBy>
  <cp:revision>1</cp:revision>
  <dcterms:modified xsi:type="dcterms:W3CDTF">2025-09-07T19:00:44Z</dcterms:modified>
</cp:coreProperties>
</file>